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Kanit Light" panose="020B0604020202020204" charset="-34"/>
      <p:regular r:id="rId14"/>
    </p:embeddedFont>
    <p:embeddedFont>
      <p:font typeface="Martel Sans" panose="020B0604020202020204" charset="0"/>
      <p:regular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2601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jp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286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Enhanced Sensor Validation &amp; Debouncing in AUTOSAR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This presentation details how to enhance sensor validation and debouncing within an AUTOSAR-based system. We'll explore the critical roles of Basic Software (BSW) modules and their structured interactions with application software components (SWCs) for robust fault handling.</a:t>
            </a:r>
            <a:endParaRPr lang="en-US" sz="1750" dirty="0"/>
          </a:p>
        </p:txBody>
      </p:sp>
      <p:pic>
        <p:nvPicPr>
          <p:cNvPr id="5" name="Picture 4" descr="File:Cars movie's car.jpg - Wikimedia Common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0601" y="6358270"/>
            <a:ext cx="3179799" cy="1871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8261498" y="1326742"/>
            <a:ext cx="5029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Kanit Light" panose="020B0604020202020204" charset="-34"/>
                <a:cs typeface="Kanit Light" panose="020B0604020202020204" charset="-34"/>
              </a:rPr>
              <a:t>GROUP 5</a:t>
            </a:r>
          </a:p>
          <a:p>
            <a:endParaRPr lang="en-IN" sz="4000" dirty="0">
              <a:latin typeface="Kanit Light" panose="020B0604020202020204" charset="-34"/>
              <a:cs typeface="Kanit Light" panose="020B0604020202020204" charset="-34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7504428"/>
              </p:ext>
            </p:extLst>
          </p:nvPr>
        </p:nvGraphicFramePr>
        <p:xfrm>
          <a:off x="10699898" y="5667980"/>
          <a:ext cx="393050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5251">
                  <a:extLst>
                    <a:ext uri="{9D8B030D-6E8A-4147-A177-3AD203B41FA5}">
                      <a16:colId xmlns:a16="http://schemas.microsoft.com/office/drawing/2014/main" val="1979116510"/>
                    </a:ext>
                  </a:extLst>
                </a:gridCol>
                <a:gridCol w="1965251">
                  <a:extLst>
                    <a:ext uri="{9D8B030D-6E8A-4147-A177-3AD203B41FA5}">
                      <a16:colId xmlns:a16="http://schemas.microsoft.com/office/drawing/2014/main" val="4288323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SLIDE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089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USHA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9862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SUMA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4-6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8353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DEEPAK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7-9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1336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JYOTISMAN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10-11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853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PRINCE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MADE PPT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9629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VIKAS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MADE PPT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108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749" y="519946"/>
            <a:ext cx="4726900" cy="590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Takeaways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49" y="1606987"/>
            <a:ext cx="3669149" cy="366914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799767" y="1606987"/>
            <a:ext cx="9176385" cy="1482685"/>
          </a:xfrm>
          <a:prstGeom prst="roundRect">
            <a:avLst>
              <a:gd name="adj" fmla="val 535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4996458" y="1803678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Layered Architecture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4996458" y="2288143"/>
            <a:ext cx="878300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AUTOSAR ensures clear separation of concerns, enhancing development, testing, and maintenance efficiency.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4799767" y="3278743"/>
            <a:ext cx="9176385" cy="1180267"/>
          </a:xfrm>
          <a:prstGeom prst="roundRect">
            <a:avLst>
              <a:gd name="adj" fmla="val 672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96458" y="3475434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SWC Focus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996458" y="3959900"/>
            <a:ext cx="878300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Application SWCs focus on sensor monitoring logic, reporting status to the DEM.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4799767" y="4648081"/>
            <a:ext cx="9176385" cy="1482685"/>
          </a:xfrm>
          <a:prstGeom prst="roundRect">
            <a:avLst>
              <a:gd name="adj" fmla="val 5356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4996458" y="4844772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DEM &amp; FIM Roles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4996458" y="5329238"/>
            <a:ext cx="8783003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DEM handles debouncing and fault management, while FIM orchestrates function inhibition and fail-safe actions.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4799767" y="6319838"/>
            <a:ext cx="9176385" cy="1180267"/>
          </a:xfrm>
          <a:prstGeom prst="roundRect">
            <a:avLst>
              <a:gd name="adj" fmla="val 672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96458" y="6516529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High Configurability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4996458" y="7000994"/>
            <a:ext cx="8783003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system offers extensive configurability to adapt to diverse OEM requirements.</a:t>
            </a:r>
            <a:endParaRPr lang="en-US" sz="1450" dirty="0"/>
          </a:p>
        </p:txBody>
      </p:sp>
      <p:pic>
        <p:nvPicPr>
          <p:cNvPr id="16" name="Picture 15" descr="File:Cars movie's car.jpg - Wikimedia Common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7563" y="6915562"/>
            <a:ext cx="2232837" cy="1314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11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735" y="581382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AGENDA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739735" y="1122878"/>
            <a:ext cx="11372850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Key Components of AUTOSAR Fault Management</a:t>
            </a:r>
            <a:endParaRPr lang="en-US" sz="4150" dirty="0"/>
          </a:p>
        </p:txBody>
      </p:sp>
      <p:sp>
        <p:nvSpPr>
          <p:cNvPr id="4" name="Shape 2"/>
          <p:cNvSpPr/>
          <p:nvPr/>
        </p:nvSpPr>
        <p:spPr>
          <a:xfrm>
            <a:off x="739735" y="2100263"/>
            <a:ext cx="845463" cy="1268135"/>
          </a:xfrm>
          <a:prstGeom prst="roundRect">
            <a:avLst>
              <a:gd name="adj" fmla="val 36000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03935" y="2536150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1796534" y="2311598"/>
            <a:ext cx="3826788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Understanding Diagnostic Events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1796534" y="2768560"/>
            <a:ext cx="12094131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Defining and reporting sensor health from SWCs.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39735" y="3526869"/>
            <a:ext cx="845463" cy="1268135"/>
          </a:xfrm>
          <a:prstGeom prst="roundRect">
            <a:avLst>
              <a:gd name="adj" fmla="val 36000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03935" y="3962757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8"/>
          <p:cNvSpPr/>
          <p:nvPr/>
        </p:nvSpPr>
        <p:spPr>
          <a:xfrm>
            <a:off x="1796534" y="3738205"/>
            <a:ext cx="2894648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Debouncing Mechanisms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1796534" y="4195167"/>
            <a:ext cx="12094131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Exploring counter-based and time-based approaches in the DEM.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39735" y="4953476"/>
            <a:ext cx="845463" cy="1268135"/>
          </a:xfrm>
          <a:prstGeom prst="roundRect">
            <a:avLst>
              <a:gd name="adj" fmla="val 36000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03935" y="5389364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1796534" y="5164812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Advanced Debouncing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1796534" y="5621774"/>
            <a:ext cx="12094131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Utilising Monitor Internal Debouncing for complex scenarios.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39735" y="6380083"/>
            <a:ext cx="845463" cy="1268135"/>
          </a:xfrm>
          <a:prstGeom prst="roundRect">
            <a:avLst>
              <a:gd name="adj" fmla="val 360002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003935" y="6815971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6"/>
          <p:cNvSpPr/>
          <p:nvPr/>
        </p:nvSpPr>
        <p:spPr>
          <a:xfrm>
            <a:off x="1796534" y="6591419"/>
            <a:ext cx="3519130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Function Inhibition &amp; Fail-Safe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1796534" y="7048381"/>
            <a:ext cx="12094131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Managing system behaviour post-fault with FIM.</a:t>
            </a:r>
            <a:endParaRPr lang="en-US" sz="1650" dirty="0"/>
          </a:p>
        </p:txBody>
      </p:sp>
      <p:pic>
        <p:nvPicPr>
          <p:cNvPr id="20" name="Picture 19" descr="File:Cars movie's car.jpg - Wikimedia Common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0601" y="6358270"/>
            <a:ext cx="3179799" cy="1871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90676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The Diagnostic Event Manager (DEM)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</a:t>
            </a: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Diagnostic Event Manager (DEM)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is the central module in AUTOSAR for handling diagnostic events. It processes, debounces, and stores fault information, making it accessible to other modules like the Diagnostic Communication Manager (DCM).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0130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Central Hub: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Manages all diagnostic events from various SWCs.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4350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Debouncing: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Filters out transient sensor anomalies to prevent false positives.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8607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Fault Storage: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Retains critical fault data for later analysis and communication.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5370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Interoperability: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Interfaces seamlessly with DCM for diagnostic tester communication.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7" y="2196703"/>
            <a:ext cx="5671304" cy="6032897"/>
          </a:xfrm>
          <a:prstGeom prst="rect">
            <a:avLst/>
          </a:prstGeom>
        </p:spPr>
      </p:pic>
      <p:pic>
        <p:nvPicPr>
          <p:cNvPr id="9" name="Picture 8" descr="File:Cars movie's car.jpg - Wikimedia Common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9777"/>
            <a:ext cx="2565520" cy="15098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0012"/>
            <a:ext cx="93948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Defining Diagnostic Events in the SWC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52581"/>
            <a:ext cx="6407944" cy="4626888"/>
          </a:xfrm>
          <a:prstGeom prst="roundRect">
            <a:avLst>
              <a:gd name="adj" fmla="val 3162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522101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437066"/>
          </a:solidFill>
          <a:ln/>
        </p:spPr>
      </p:sp>
      <p:sp>
        <p:nvSpPr>
          <p:cNvPr id="5" name="Shape 3"/>
          <p:cNvSpPr/>
          <p:nvPr/>
        </p:nvSpPr>
        <p:spPr>
          <a:xfrm>
            <a:off x="3657540" y="221241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37066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614" y="2382560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3119557"/>
            <a:ext cx="29960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Sensor Monitoring Logic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3609975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Application SWC implements core logic to check sensor health. This includes: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51084" y="4471868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Range Checks: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Verifying values against physical limits.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51084" y="5276969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Plausibility Checks: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Comparing values with related signals for consistency.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51084" y="6082070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Rate of Change Checks: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Ensuring values change within physically possible rates.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428548" y="2552581"/>
            <a:ext cx="6408063" cy="4626888"/>
          </a:xfrm>
          <a:prstGeom prst="roundRect">
            <a:avLst>
              <a:gd name="adj" fmla="val 3162"/>
            </a:avLst>
          </a:prstGeom>
          <a:solidFill>
            <a:srgbClr val="FFFFFF"/>
          </a:solidFill>
          <a:ln/>
        </p:spPr>
      </p:sp>
      <p:sp>
        <p:nvSpPr>
          <p:cNvPr id="13" name="Shape 10"/>
          <p:cNvSpPr/>
          <p:nvPr/>
        </p:nvSpPr>
        <p:spPr>
          <a:xfrm>
            <a:off x="7428548" y="2522101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437066"/>
          </a:solidFill>
          <a:ln/>
        </p:spPr>
      </p:sp>
      <p:sp>
        <p:nvSpPr>
          <p:cNvPr id="14" name="Shape 11"/>
          <p:cNvSpPr/>
          <p:nvPr/>
        </p:nvSpPr>
        <p:spPr>
          <a:xfrm>
            <a:off x="10292298" y="221241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437066"/>
          </a:solidFill>
          <a:ln/>
        </p:spPr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6371" y="2382560"/>
            <a:ext cx="272177" cy="340162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7685842" y="31195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Reporting to the DEM</a:t>
            </a:r>
            <a:endParaRPr lang="en-US" sz="2200" dirty="0"/>
          </a:p>
        </p:txBody>
      </p:sp>
      <p:sp>
        <p:nvSpPr>
          <p:cNvPr id="17" name="Text 13"/>
          <p:cNvSpPr/>
          <p:nvPr/>
        </p:nvSpPr>
        <p:spPr>
          <a:xfrm>
            <a:off x="7685842" y="3609975"/>
            <a:ext cx="58934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Upon fault detection, the SWC reports the status of a pre-configured diagnostic event to the DEM via a client-server port interface.</a:t>
            </a: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7685842" y="4834771"/>
            <a:ext cx="5893475" cy="401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Uses </a:t>
            </a:r>
            <a:r>
              <a:rPr lang="en-US" sz="175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Dem_SetEventStatus()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API.</a:t>
            </a:r>
            <a:endParaRPr lang="en-US" sz="1750" dirty="0"/>
          </a:p>
        </p:txBody>
      </p:sp>
      <p:sp>
        <p:nvSpPr>
          <p:cNvPr id="19" name="Text 15"/>
          <p:cNvSpPr/>
          <p:nvPr/>
        </p:nvSpPr>
        <p:spPr>
          <a:xfrm>
            <a:off x="7685842" y="5315069"/>
            <a:ext cx="5893475" cy="763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Reports </a:t>
            </a:r>
            <a:r>
              <a:rPr lang="en-US" sz="175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DEM_EVENT_STATUS_PREFAILED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for new faults.</a:t>
            </a:r>
            <a:endParaRPr lang="en-US" sz="1750" dirty="0"/>
          </a:p>
        </p:txBody>
      </p:sp>
      <p:sp>
        <p:nvSpPr>
          <p:cNvPr id="20" name="Text 16"/>
          <p:cNvSpPr/>
          <p:nvPr/>
        </p:nvSpPr>
        <p:spPr>
          <a:xfrm>
            <a:off x="7685842" y="6158270"/>
            <a:ext cx="5893475" cy="763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Reports </a:t>
            </a:r>
            <a:r>
              <a:rPr lang="en-US" sz="175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DEM_EVENT_STATUS_PREPASSED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if the fault condition clears.</a:t>
            </a:r>
            <a:endParaRPr lang="en-US" sz="1750" dirty="0"/>
          </a:p>
        </p:txBody>
      </p:sp>
      <p:pic>
        <p:nvPicPr>
          <p:cNvPr id="21" name="Picture 20" descr="File:Cars movie's car.jpg - Wikimedia Common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9219" y="6734100"/>
            <a:ext cx="2541181" cy="1495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13535"/>
            <a:ext cx="90070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Debouncing Mechanisms in the DEM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7594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DEM centralises debouncing logic, making SWCs portable. AUTOSAR defines three primary mechanisms to filter transient faults.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56898"/>
            <a:ext cx="680442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57720" y="3948232"/>
            <a:ext cx="34605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Counter-based Debouncing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757720" y="4438650"/>
            <a:ext cx="541567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Maintains a fault counter. Increments for PREFAILED, decrements for PREPASSED. Fault matures when counter hits a configurable "fault threshold"; heals when reaching a "healing threshold." Ideal for noisy signals with expected transient spikes.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3756898"/>
            <a:ext cx="680442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420814" y="3948232"/>
            <a:ext cx="30714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Time-based Debouncing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8420814" y="4438650"/>
            <a:ext cx="541579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Starts a timer upon PREFAILED. If PREPASSED occurs before timer expires, it resets. Fault matures only if PREFAILED persists for a "debounce time." Best for signal dropouts or transient faults requiring a sustained duration to be considered genuine.</a:t>
            </a:r>
            <a:endParaRPr lang="en-US" sz="1750" dirty="0"/>
          </a:p>
        </p:txBody>
      </p:sp>
      <p:pic>
        <p:nvPicPr>
          <p:cNvPr id="10" name="Picture 9" descr="File:Cars movie's car.jpg - Wikimedia Common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4791" y="6690298"/>
            <a:ext cx="2615609" cy="15393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8311753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Counter-based Debouncing in Detail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How it works: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The DEM maintains a counter for each diagnostic event.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551390"/>
            <a:ext cx="6342102" cy="360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Increment: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Counter increases when SWC reports </a:t>
            </a:r>
            <a:r>
              <a:rPr lang="en-US" sz="160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PREFAILED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2983944"/>
            <a:ext cx="6342102" cy="690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Decrement: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Counter decreases when SWC reports </a:t>
            </a:r>
            <a:r>
              <a:rPr lang="en-US" sz="160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PREPASSED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746421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Fault Threshold: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Configured value (e.g., 5 counts) at which fault matures to a "Confirmed DTC."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47841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Healing Threshold: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Configured value (e.g., -5 counts) at which fault is considered "healed."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1638" y="5323761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 Case: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Effectively filters short, noisy signal spikes where transient bad readings are acceptable, but a sustained problem indicates a true fault condition.</a:t>
            </a:r>
            <a:endParaRPr lang="en-US" sz="16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0"/>
            <a:ext cx="7056120" cy="64771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604046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Time-based Debouncing in Detail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690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How it works: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The DEM starts a timer for the event when the SWC reports </a:t>
            </a:r>
            <a:r>
              <a:rPr lang="en-US" sz="160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PREFAILED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574280" y="2581870"/>
            <a:ext cx="6342102" cy="690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Timer Reset: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If SWC reports </a:t>
            </a:r>
            <a:r>
              <a:rPr lang="en-US" sz="160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PREPASSED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before timer expires, the timer resets.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3344347"/>
            <a:ext cx="6342102" cy="690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Debounce Time: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Configurable duration (e.g., 100 ms). Fault matures only if </a:t>
            </a:r>
            <a:r>
              <a:rPr lang="en-US" sz="160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PREFAILED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persists for this full time.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4220170"/>
            <a:ext cx="6342102" cy="1319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 Case: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Robust for signal dropouts or faults that are inherently transient but require a minimum duration to be considered genuine. Example: handling momentary loss of a CAN message.</a:t>
            </a:r>
            <a:endParaRPr lang="en-US" sz="1600" dirty="0"/>
          </a:p>
        </p:txBody>
      </p:sp>
      <p:pic>
        <p:nvPicPr>
          <p:cNvPr id="8" name="Picture 7" descr="File:Cars movie's car.jpg - Wikimedia Common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0601" y="6358270"/>
            <a:ext cx="3179799" cy="18713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6474262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Monitor Internal Debouncing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This mechanism allows the Application SWC to implement its own custom debouncing algorithm, providing flexibility for complex fault detection scenarios.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881313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Custom Logic: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SWC employs sophisticated filters, state machines, or combined checks.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613309"/>
            <a:ext cx="6342102" cy="1020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Direct Reporting: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SWC reports matured status ( </a:t>
            </a:r>
            <a:r>
              <a:rPr lang="en-US" sz="160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DEM_EVENT_STATUS_FAILED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or </a:t>
            </a:r>
            <a:r>
              <a:rPr lang="en-US" sz="160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DEM_EVENT_STATUS_PASSED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 directly to the DEM.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470570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Immediate Update: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DEM updates the DTC status byte immediately, bypassing further internal debouncing.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5551051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 Case: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Ideal for complex fault conditions that exceed the capabilities of standard counter or time-based debouncing.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0"/>
            <a:ext cx="7056120" cy="64771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18736"/>
            <a:ext cx="115153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Function Inhibition and Fail-Safe Management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81143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615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Fault Maturation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105632"/>
            <a:ext cx="389393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Once a diagnostic event matures (debouncing complete), the DEM sets the TestFailed bit in the DTC Status Byte, initiating the fail-safe sequence.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2481143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3615214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Function Inhibition Manager (FIM)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459962"/>
            <a:ext cx="389393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FIM, a central BSW module, links mature diagnostic events to the inhibition of specific functions. FIDs are configured and linked to diagnostic events.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2481143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3615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Fail-Safe Activation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105632"/>
            <a:ext cx="3893939" cy="25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When the DEM reports a mature fault, FIM sets the corresponding FID to "inhibit." The application SWC calls </a:t>
            </a:r>
            <a:r>
              <a:rPr lang="en-US" sz="1750" dirty="0">
                <a:solidFill>
                  <a:srgbClr val="2C3249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FiM_GetFunctionPermission()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; if inhibited, it executes fail-safe logic, e.g., derating engine power.</a:t>
            </a:r>
            <a:endParaRPr lang="en-US" sz="1750" dirty="0"/>
          </a:p>
        </p:txBody>
      </p:sp>
      <p:pic>
        <p:nvPicPr>
          <p:cNvPr id="12" name="Picture 11" descr="File:Cars movie's car.jpg - Wikimedia Common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3405" y="6577666"/>
            <a:ext cx="2806995" cy="16519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908</Words>
  <Application>Microsoft Office PowerPoint</Application>
  <PresentationFormat>Custom</PresentationFormat>
  <Paragraphs>98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Kanit Light</vt:lpstr>
      <vt:lpstr>Martel Sans</vt:lpstr>
      <vt:lpstr>Consolas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HP</cp:lastModifiedBy>
  <cp:revision>5</cp:revision>
  <dcterms:created xsi:type="dcterms:W3CDTF">2025-08-01T08:32:45Z</dcterms:created>
  <dcterms:modified xsi:type="dcterms:W3CDTF">2025-08-01T11:48:57Z</dcterms:modified>
</cp:coreProperties>
</file>